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2.png" ContentType="image/png"/>
  <Override PartName="/ppt/media/image41.png" ContentType="image/png"/>
  <Override PartName="/ppt/media/image40.png" ContentType="image/png"/>
  <Override PartName="/ppt/media/image16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5.png" ContentType="image/png"/>
  <Override PartName="/ppt/media/image5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.png" ContentType="image/png"/>
  <Override PartName="/ppt/media/image4.png" ContentType="image/png"/>
  <Override PartName="/ppt/media/image3.png" ContentType="image/png"/>
  <Override PartName="/ppt/media/image6.png" ContentType="image/pn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866960" y="1981080"/>
            <a:ext cx="5362200" cy="1180800"/>
          </a:xfrm>
          <a:prstGeom prst="rect">
            <a:avLst/>
          </a:prstGeom>
        </p:spPr>
        <p:txBody>
          <a:bodyPr tIns="91440" bIns="91440" anchor="ctr"/>
          <a:p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C3D4B81-CAB5-4C9C-A19D-40364C037D59}" type="slidenum">
              <a:rPr b="0" lang="es-ES" sz="1000" spc="-1" strike="noStrike">
                <a:solidFill>
                  <a:srgbClr val="ffffff"/>
                </a:solidFill>
                <a:latin typeface="Arial"/>
                <a:ea typeface="Arial"/>
              </a:rPr>
              <a:t>&lt;número&gt;</a:t>
            </a:fld>
            <a:endParaRPr b="0" lang="es-E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0" y="689040"/>
            <a:ext cx="904680" cy="755640"/>
          </a:xfrm>
          <a:prstGeom prst="rect">
            <a:avLst/>
          </a:prstGeom>
          <a:solidFill>
            <a:srgbClr val="d434b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3"/>
          <p:cNvSpPr/>
          <p:nvPr/>
        </p:nvSpPr>
        <p:spPr>
          <a:xfrm>
            <a:off x="0" y="1445400"/>
            <a:ext cx="904680" cy="755640"/>
          </a:xfrm>
          <a:prstGeom prst="rect">
            <a:avLst/>
          </a:prstGeom>
          <a:solidFill>
            <a:srgbClr val="c6efd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1424520" y="689040"/>
            <a:ext cx="3658320" cy="1577160"/>
          </a:xfrm>
          <a:prstGeom prst="rect">
            <a:avLst/>
          </a:prstGeom>
        </p:spPr>
        <p:txBody>
          <a:bodyPr tIns="91440" bIns="91440" anchor="b"/>
          <a:p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424520" y="2453760"/>
            <a:ext cx="5838120" cy="19393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28AA9D6-177E-46D0-B6F5-BE7E6A00E1C1}" type="slidenum">
              <a:rPr b="0" lang="es-ES" sz="1000" spc="-1" strike="noStrike">
                <a:solidFill>
                  <a:srgbClr val="757575"/>
                </a:solidFill>
                <a:latin typeface="Arial"/>
                <a:ea typeface="Arial"/>
              </a:rPr>
              <a:t>&lt;número&gt;</a:t>
            </a:fld>
            <a:endParaRPr b="0" lang="es-E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 rot="5400000">
            <a:off x="714240" y="47520"/>
            <a:ext cx="857160" cy="761760"/>
          </a:xfrm>
          <a:prstGeom prst="triangle">
            <a:avLst>
              <a:gd name="adj" fmla="val 50000"/>
            </a:avLst>
          </a:prstGeom>
          <a:solidFill>
            <a:srgbClr val="d434b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3"/>
          <p:cNvSpPr/>
          <p:nvPr/>
        </p:nvSpPr>
        <p:spPr>
          <a:xfrm flipH="1" rot="16200000">
            <a:off x="928800" y="-165960"/>
            <a:ext cx="428400" cy="761760"/>
          </a:xfrm>
          <a:prstGeom prst="rtTriangle">
            <a:avLst/>
          </a:prstGeom>
          <a:solidFill>
            <a:srgbClr val="d434b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762120" y="1189080"/>
            <a:ext cx="7619760" cy="857160"/>
          </a:xfrm>
          <a:prstGeom prst="rect">
            <a:avLst/>
          </a:prstGeom>
        </p:spPr>
        <p:txBody>
          <a:bodyPr tIns="91440" bIns="91440" anchor="b"/>
          <a:p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762120" y="2252880"/>
            <a:ext cx="7619760" cy="23342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9EDAFE2-8F67-4DA5-BCB0-1749A808AE0F}" type="slidenum">
              <a:rPr b="0" lang="es-ES" sz="1000" spc="-1" strike="noStrike">
                <a:solidFill>
                  <a:srgbClr val="616161"/>
                </a:solidFill>
                <a:latin typeface="Arial"/>
                <a:ea typeface="Arial"/>
              </a:rPr>
              <a:t>&lt;número&gt;</a:t>
            </a:fld>
            <a:endParaRPr b="0" lang="es-E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449280" y="531000"/>
            <a:ext cx="637920" cy="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323280" y="772920"/>
            <a:ext cx="2703960" cy="3139920"/>
          </a:xfrm>
          <a:prstGeom prst="rect">
            <a:avLst/>
          </a:prstGeom>
        </p:spPr>
        <p:txBody>
          <a:bodyPr tIns="91440" bIns="91440"/>
          <a:p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66C0C62-3379-42E5-93DD-E15981FFB00F}" type="slidenum">
              <a:rPr b="0" lang="es-ES" sz="1000" spc="-1" strike="noStrike">
                <a:solidFill>
                  <a:srgbClr val="ffffff"/>
                </a:solidFill>
                <a:latin typeface="Arial"/>
                <a:ea typeface="Arial"/>
              </a:rPr>
              <a:t>&lt;número&gt;</a:t>
            </a:fld>
            <a:endParaRPr b="0" lang="es-ES" sz="10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72000">
                <a:srgbClr val="d6d6d6"/>
              </a:gs>
              <a:gs pos="85000">
                <a:srgbClr val="d6d6d6"/>
              </a:gs>
              <a:gs pos="100000">
                <a:srgbClr val="e3e3e3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1516680" y="1473840"/>
            <a:ext cx="47880" cy="219528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1824840" y="1473840"/>
            <a:ext cx="6246720" cy="2195280"/>
          </a:xfrm>
          <a:prstGeom prst="rect">
            <a:avLst/>
          </a:prstGeom>
        </p:spPr>
        <p:txBody>
          <a:bodyPr tIns="91440" bIns="91440" anchor="ctr"/>
          <a:p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9C972D6-B8C0-40FB-9156-A44EC9055F38}" type="slidenum">
              <a:rPr b="0" lang="es-ES" sz="1000" spc="-1" strike="noStrike">
                <a:solidFill>
                  <a:srgbClr val="616161"/>
                </a:solidFill>
                <a:latin typeface="Arial"/>
                <a:ea typeface="Arial"/>
              </a:rPr>
              <a:t>&lt;número&gt;</a:t>
            </a:fld>
            <a:endParaRPr b="0" lang="es-ES" sz="1000" spc="-1" strike="noStrike"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2140920" y="3781800"/>
            <a:ext cx="4862160" cy="12384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3"/>
          <p:cNvSpPr/>
          <p:nvPr/>
        </p:nvSpPr>
        <p:spPr>
          <a:xfrm>
            <a:off x="2140920" y="1237320"/>
            <a:ext cx="4862160" cy="12384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PlaceHolder 4"/>
          <p:cNvSpPr>
            <a:spLocks noGrp="1"/>
          </p:cNvSpPr>
          <p:nvPr>
            <p:ph type="title"/>
          </p:nvPr>
        </p:nvSpPr>
        <p:spPr>
          <a:xfrm>
            <a:off x="2140920" y="1630440"/>
            <a:ext cx="4862160" cy="1882080"/>
          </a:xfrm>
          <a:prstGeom prst="rect">
            <a:avLst/>
          </a:prstGeom>
        </p:spPr>
        <p:txBody>
          <a:bodyPr tIns="91440" bIns="91440" anchor="ctr"/>
          <a:p>
            <a:r>
              <a:rPr b="0" lang="es-ES" sz="4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2337800-1669-4315-B611-8A004299D650}" type="slidenum">
              <a:rPr b="0" lang="es-ES" sz="1000" spc="-1" strike="noStrike">
                <a:solidFill>
                  <a:srgbClr val="ee2214"/>
                </a:solidFill>
                <a:latin typeface="Arial"/>
                <a:ea typeface="Arial"/>
              </a:rPr>
              <a:t>&lt;número&gt;</a:t>
            </a:fld>
            <a:endParaRPr b="0" lang="es-ES" sz="1000" spc="-1" strike="noStrike">
              <a:latin typeface="Times New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r>
              <a:rPr b="0" lang="es-ES" sz="5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5624BDF-8963-4E16-BE44-55A8F406F93A}" type="slidenum">
              <a:rPr b="0" lang="es-ES" sz="1000" spc="-1" strike="noStrike">
                <a:solidFill>
                  <a:srgbClr val="595959"/>
                </a:solidFill>
                <a:latin typeface="Arial"/>
                <a:ea typeface="Arial"/>
              </a:rPr>
              <a:t>&lt;número&gt;</a:t>
            </a:fld>
            <a:endParaRPr b="0" lang="es-ES" sz="1000" spc="-1" strike="noStrike">
              <a:latin typeface="Times New Roman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7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7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7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7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slideLayout" Target="../slideLayouts/slideLayout7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7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7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7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mailto:jdamadorsalas@gmail.com" TargetMode="External"/><Relationship Id="rId2" Type="http://schemas.openxmlformats.org/officeDocument/2006/relationships/slideLayout" Target="../slideLayouts/slideLayout7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88;p19" descr=""/>
          <p:cNvPicPr/>
          <p:nvPr/>
        </p:nvPicPr>
        <p:blipFill>
          <a:blip r:embed="rId1"/>
          <a:srcRect l="0" t="21871" r="0" b="21871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>
            <a:noFill/>
          </a:ln>
        </p:spPr>
      </p:pic>
      <p:sp>
        <p:nvSpPr>
          <p:cNvPr id="288" name="CustomShape 1"/>
          <p:cNvSpPr/>
          <p:nvPr/>
        </p:nvSpPr>
        <p:spPr>
          <a:xfrm>
            <a:off x="1380960" y="1638360"/>
            <a:ext cx="6381720" cy="186660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TextShape 2"/>
          <p:cNvSpPr txBox="1"/>
          <p:nvPr/>
        </p:nvSpPr>
        <p:spPr>
          <a:xfrm>
            <a:off x="1866960" y="1981080"/>
            <a:ext cx="5362200" cy="1180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fffff"/>
                </a:solidFill>
                <a:latin typeface="Arial"/>
                <a:ea typeface="Arial"/>
              </a:rPr>
              <a:t>Taller: Iniciación a Arduino</a:t>
            </a:r>
            <a:endParaRPr b="0" lang="es-E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762120" y="788040"/>
            <a:ext cx="76197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Placa ProtoBoard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2" name="Google Shape;149;p28" descr=""/>
          <p:cNvPicPr/>
          <p:nvPr/>
        </p:nvPicPr>
        <p:blipFill>
          <a:blip r:embed="rId1"/>
          <a:stretch/>
        </p:blipFill>
        <p:spPr>
          <a:xfrm>
            <a:off x="1230480" y="1933200"/>
            <a:ext cx="6682680" cy="2376000"/>
          </a:xfrm>
          <a:prstGeom prst="rect">
            <a:avLst/>
          </a:prstGeom>
          <a:ln>
            <a:noFill/>
          </a:ln>
        </p:spPr>
      </p:pic>
      <p:sp>
        <p:nvSpPr>
          <p:cNvPr id="313" name="CustomShape 2"/>
          <p:cNvSpPr/>
          <p:nvPr/>
        </p:nvSpPr>
        <p:spPr>
          <a:xfrm flipH="1">
            <a:off x="1654200" y="2293920"/>
            <a:ext cx="583488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3"/>
          <p:cNvSpPr/>
          <p:nvPr/>
        </p:nvSpPr>
        <p:spPr>
          <a:xfrm>
            <a:off x="1694520" y="2203920"/>
            <a:ext cx="58251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4"/>
          <p:cNvSpPr/>
          <p:nvPr/>
        </p:nvSpPr>
        <p:spPr>
          <a:xfrm flipH="1">
            <a:off x="6075360" y="2584800"/>
            <a:ext cx="9720" cy="112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1824840" y="1473840"/>
            <a:ext cx="6246720" cy="219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Interface de desarrollo integrado (IDE)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824840" y="1473840"/>
            <a:ext cx="6246720" cy="219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Google Shape;163;p30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482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2140920" y="1630440"/>
            <a:ext cx="4862160" cy="1882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ee2214"/>
                </a:solidFill>
                <a:latin typeface="Arial"/>
                <a:ea typeface="Arial"/>
              </a:rPr>
              <a:t>¡Vamos a practicar!</a:t>
            </a:r>
            <a:endParaRPr b="0" lang="es-E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311760" y="744480"/>
            <a:ext cx="8520120" cy="605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¡Hello World Arduino! </a:t>
            </a:r>
            <a:endParaRPr b="0" lang="es-E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406800" y="1524600"/>
            <a:ext cx="8520120" cy="3160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2 Cables de conexión.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22" name="Google Shape;175;p32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840" cy="366120"/>
          </a:xfrm>
          <a:prstGeom prst="rect">
            <a:avLst/>
          </a:prstGeom>
          <a:ln>
            <a:noFill/>
          </a:ln>
        </p:spPr>
      </p:pic>
      <p:pic>
        <p:nvPicPr>
          <p:cNvPr id="323" name="Google Shape;176;p32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10200" cy="2108880"/>
          </a:xfrm>
          <a:prstGeom prst="rect">
            <a:avLst/>
          </a:prstGeom>
          <a:ln>
            <a:noFill/>
          </a:ln>
        </p:spPr>
      </p:pic>
      <p:pic>
        <p:nvPicPr>
          <p:cNvPr id="324" name="Google Shape;177;p32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1120" cy="856800"/>
          </a:xfrm>
          <a:prstGeom prst="rect">
            <a:avLst/>
          </a:prstGeom>
          <a:ln>
            <a:noFill/>
          </a:ln>
        </p:spPr>
      </p:pic>
      <p:pic>
        <p:nvPicPr>
          <p:cNvPr id="325" name="Google Shape;178;p32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7560" cy="1590480"/>
          </a:xfrm>
          <a:prstGeom prst="rect">
            <a:avLst/>
          </a:prstGeom>
          <a:ln>
            <a:noFill/>
          </a:ln>
        </p:spPr>
      </p:pic>
      <p:pic>
        <p:nvPicPr>
          <p:cNvPr id="326" name="Google Shape;179;p32" descr=""/>
          <p:cNvPicPr/>
          <p:nvPr/>
        </p:nvPicPr>
        <p:blipFill>
          <a:blip r:embed="rId5"/>
          <a:stretch/>
        </p:blipFill>
        <p:spPr>
          <a:xfrm>
            <a:off x="4962600" y="2619360"/>
            <a:ext cx="2410200" cy="200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184;p33" descr=""/>
          <p:cNvPicPr/>
          <p:nvPr/>
        </p:nvPicPr>
        <p:blipFill>
          <a:blip r:embed="rId1"/>
          <a:stretch/>
        </p:blipFill>
        <p:spPr>
          <a:xfrm>
            <a:off x="2746080" y="45360"/>
            <a:ext cx="3651480" cy="483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311760" y="744480"/>
            <a:ext cx="8520120" cy="605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Semáforo  </a:t>
            </a:r>
            <a:endParaRPr b="0" lang="es-E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406800" y="1524600"/>
            <a:ext cx="8520120" cy="3160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2 Cables de conexión.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3 LED.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30" name="Google Shape;191;p34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840" cy="366120"/>
          </a:xfrm>
          <a:prstGeom prst="rect">
            <a:avLst/>
          </a:prstGeom>
          <a:ln>
            <a:noFill/>
          </a:ln>
        </p:spPr>
      </p:pic>
      <p:pic>
        <p:nvPicPr>
          <p:cNvPr id="331" name="Google Shape;192;p34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10200" cy="2108880"/>
          </a:xfrm>
          <a:prstGeom prst="rect">
            <a:avLst/>
          </a:prstGeom>
          <a:ln>
            <a:noFill/>
          </a:ln>
        </p:spPr>
      </p:pic>
      <p:pic>
        <p:nvPicPr>
          <p:cNvPr id="332" name="Google Shape;193;p34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1120" cy="856800"/>
          </a:xfrm>
          <a:prstGeom prst="rect">
            <a:avLst/>
          </a:prstGeom>
          <a:ln>
            <a:noFill/>
          </a:ln>
        </p:spPr>
      </p:pic>
      <p:pic>
        <p:nvPicPr>
          <p:cNvPr id="333" name="Google Shape;194;p34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7560" cy="159048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195;p34" descr=""/>
          <p:cNvPicPr/>
          <p:nvPr/>
        </p:nvPicPr>
        <p:blipFill>
          <a:blip r:embed="rId5"/>
          <a:stretch/>
        </p:blipFill>
        <p:spPr>
          <a:xfrm>
            <a:off x="4962600" y="2448000"/>
            <a:ext cx="2183400" cy="181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200;p35" descr=""/>
          <p:cNvPicPr/>
          <p:nvPr/>
        </p:nvPicPr>
        <p:blipFill>
          <a:blip r:embed="rId1"/>
          <a:stretch/>
        </p:blipFill>
        <p:spPr>
          <a:xfrm>
            <a:off x="314280" y="1200240"/>
            <a:ext cx="8829360" cy="300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311760" y="45900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PowerOn</a:t>
            </a:r>
            <a:endParaRPr b="0" lang="es-E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311760" y="1705680"/>
            <a:ext cx="8520120" cy="2714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10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5 Cables de conexión.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Push botton.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38" name="Google Shape;207;p36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840" cy="366120"/>
          </a:xfrm>
          <a:prstGeom prst="rect">
            <a:avLst/>
          </a:prstGeom>
          <a:ln>
            <a:noFill/>
          </a:ln>
        </p:spPr>
      </p:pic>
      <p:pic>
        <p:nvPicPr>
          <p:cNvPr id="339" name="Google Shape;208;p36" descr=""/>
          <p:cNvPicPr/>
          <p:nvPr/>
        </p:nvPicPr>
        <p:blipFill>
          <a:blip r:embed="rId2"/>
          <a:stretch/>
        </p:blipFill>
        <p:spPr>
          <a:xfrm>
            <a:off x="5110560" y="2584440"/>
            <a:ext cx="2194560" cy="2194560"/>
          </a:xfrm>
          <a:prstGeom prst="rect">
            <a:avLst/>
          </a:prstGeom>
          <a:ln>
            <a:noFill/>
          </a:ln>
        </p:spPr>
      </p:pic>
      <p:pic>
        <p:nvPicPr>
          <p:cNvPr id="340" name="Google Shape;209;p36" descr=""/>
          <p:cNvPicPr/>
          <p:nvPr/>
        </p:nvPicPr>
        <p:blipFill>
          <a:blip r:embed="rId3"/>
          <a:stretch/>
        </p:blipFill>
        <p:spPr>
          <a:xfrm>
            <a:off x="6685560" y="1372320"/>
            <a:ext cx="2410200" cy="2108880"/>
          </a:xfrm>
          <a:prstGeom prst="rect">
            <a:avLst/>
          </a:prstGeom>
          <a:ln>
            <a:noFill/>
          </a:ln>
        </p:spPr>
      </p:pic>
      <p:pic>
        <p:nvPicPr>
          <p:cNvPr id="341" name="Google Shape;210;p36" descr=""/>
          <p:cNvPicPr/>
          <p:nvPr/>
        </p:nvPicPr>
        <p:blipFill>
          <a:blip r:embed="rId4"/>
          <a:stretch/>
        </p:blipFill>
        <p:spPr>
          <a:xfrm>
            <a:off x="4176720" y="3481920"/>
            <a:ext cx="1131120" cy="856800"/>
          </a:xfrm>
          <a:prstGeom prst="rect">
            <a:avLst/>
          </a:prstGeom>
          <a:ln>
            <a:noFill/>
          </a:ln>
        </p:spPr>
      </p:pic>
      <p:pic>
        <p:nvPicPr>
          <p:cNvPr id="342" name="Google Shape;211;p36" descr=""/>
          <p:cNvPicPr/>
          <p:nvPr/>
        </p:nvPicPr>
        <p:blipFill>
          <a:blip r:embed="rId5"/>
          <a:stretch/>
        </p:blipFill>
        <p:spPr>
          <a:xfrm>
            <a:off x="6793200" y="3304800"/>
            <a:ext cx="1807560" cy="1590480"/>
          </a:xfrm>
          <a:prstGeom prst="rect">
            <a:avLst/>
          </a:prstGeom>
          <a:ln>
            <a:noFill/>
          </a:ln>
        </p:spPr>
      </p:pic>
      <p:pic>
        <p:nvPicPr>
          <p:cNvPr id="343" name="Google Shape;212;p36" descr=""/>
          <p:cNvPicPr/>
          <p:nvPr/>
        </p:nvPicPr>
        <p:blipFill>
          <a:blip r:embed="rId6"/>
          <a:srcRect l="0" t="0" r="0" b="42395"/>
          <a:stretch/>
        </p:blipFill>
        <p:spPr>
          <a:xfrm>
            <a:off x="4271760" y="2748240"/>
            <a:ext cx="1468080" cy="366120"/>
          </a:xfrm>
          <a:prstGeom prst="rect">
            <a:avLst/>
          </a:prstGeom>
          <a:ln>
            <a:noFill/>
          </a:ln>
        </p:spPr>
      </p:pic>
      <p:pic>
        <p:nvPicPr>
          <p:cNvPr id="344" name="Google Shape;213;p36" descr=""/>
          <p:cNvPicPr/>
          <p:nvPr/>
        </p:nvPicPr>
        <p:blipFill>
          <a:blip r:embed="rId7"/>
          <a:stretch/>
        </p:blipFill>
        <p:spPr>
          <a:xfrm>
            <a:off x="5212080" y="1372320"/>
            <a:ext cx="1992240" cy="166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218;p37" descr=""/>
          <p:cNvPicPr/>
          <p:nvPr/>
        </p:nvPicPr>
        <p:blipFill>
          <a:blip r:embed="rId1"/>
          <a:stretch/>
        </p:blipFill>
        <p:spPr>
          <a:xfrm>
            <a:off x="1757520" y="219240"/>
            <a:ext cx="5628960" cy="470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1424520" y="689040"/>
            <a:ext cx="3658320" cy="157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424242"/>
                </a:solidFill>
                <a:latin typeface="Arial"/>
                <a:ea typeface="Arial"/>
              </a:rPr>
              <a:t>Contenido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1424520" y="2453760"/>
            <a:ext cx="5838120" cy="1939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Historia.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Conceptos Básicos.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Interface de Desarrollo Integrado (IDE).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Práctica.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311760" y="744480"/>
            <a:ext cx="8520120" cy="731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Farol</a:t>
            </a:r>
            <a:endParaRPr b="0" lang="es-E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482040" y="1695960"/>
            <a:ext cx="8520120" cy="2714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10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6 Cables de conexión.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LDR 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48" name="Google Shape;225;p38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840" cy="366120"/>
          </a:xfrm>
          <a:prstGeom prst="rect">
            <a:avLst/>
          </a:prstGeom>
          <a:ln>
            <a:noFill/>
          </a:ln>
        </p:spPr>
      </p:pic>
      <p:pic>
        <p:nvPicPr>
          <p:cNvPr id="349" name="Google Shape;226;p38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10200" cy="2108880"/>
          </a:xfrm>
          <a:prstGeom prst="rect">
            <a:avLst/>
          </a:prstGeom>
          <a:ln>
            <a:noFill/>
          </a:ln>
        </p:spPr>
      </p:pic>
      <p:pic>
        <p:nvPicPr>
          <p:cNvPr id="350" name="Google Shape;227;p38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1120" cy="856800"/>
          </a:xfrm>
          <a:prstGeom prst="rect">
            <a:avLst/>
          </a:prstGeom>
          <a:ln>
            <a:noFill/>
          </a:ln>
        </p:spPr>
      </p:pic>
      <p:pic>
        <p:nvPicPr>
          <p:cNvPr id="351" name="Google Shape;228;p38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7560" cy="1590480"/>
          </a:xfrm>
          <a:prstGeom prst="rect">
            <a:avLst/>
          </a:prstGeom>
          <a:ln>
            <a:noFill/>
          </a:ln>
        </p:spPr>
      </p:pic>
      <p:pic>
        <p:nvPicPr>
          <p:cNvPr id="352" name="Google Shape;229;p38" descr=""/>
          <p:cNvPicPr/>
          <p:nvPr/>
        </p:nvPicPr>
        <p:blipFill>
          <a:blip r:embed="rId5"/>
          <a:srcRect l="0" t="0" r="0" b="42395"/>
          <a:stretch/>
        </p:blipFill>
        <p:spPr>
          <a:xfrm>
            <a:off x="4271760" y="2748240"/>
            <a:ext cx="1468080" cy="366120"/>
          </a:xfrm>
          <a:prstGeom prst="rect">
            <a:avLst/>
          </a:prstGeom>
          <a:ln>
            <a:noFill/>
          </a:ln>
        </p:spPr>
      </p:pic>
      <p:pic>
        <p:nvPicPr>
          <p:cNvPr id="353" name="Google Shape;230;p38" descr=""/>
          <p:cNvPicPr/>
          <p:nvPr/>
        </p:nvPicPr>
        <p:blipFill>
          <a:blip r:embed="rId6"/>
          <a:stretch/>
        </p:blipFill>
        <p:spPr>
          <a:xfrm>
            <a:off x="5212080" y="1372320"/>
            <a:ext cx="1992240" cy="1660320"/>
          </a:xfrm>
          <a:prstGeom prst="rect">
            <a:avLst/>
          </a:prstGeom>
          <a:ln>
            <a:noFill/>
          </a:ln>
        </p:spPr>
      </p:pic>
      <p:pic>
        <p:nvPicPr>
          <p:cNvPr id="354" name="Google Shape;231;p38" descr=""/>
          <p:cNvPicPr/>
          <p:nvPr/>
        </p:nvPicPr>
        <p:blipFill>
          <a:blip r:embed="rId7"/>
          <a:stretch/>
        </p:blipFill>
        <p:spPr>
          <a:xfrm>
            <a:off x="3042360" y="3772080"/>
            <a:ext cx="1268280" cy="105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 b="0" lang="es-ES" sz="3200" spc="-1" strike="noStrike">
              <a:latin typeface="Arial"/>
            </a:endParaRPr>
          </a:p>
        </p:txBody>
      </p:sp>
      <p:pic>
        <p:nvPicPr>
          <p:cNvPr id="357" name="Google Shape;238;p39" descr=""/>
          <p:cNvPicPr/>
          <p:nvPr/>
        </p:nvPicPr>
        <p:blipFill>
          <a:blip r:embed="rId1"/>
          <a:stretch/>
        </p:blipFill>
        <p:spPr>
          <a:xfrm>
            <a:off x="0" y="578520"/>
            <a:ext cx="9143640" cy="39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311760" y="744480"/>
            <a:ext cx="8520120" cy="731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Alarma</a:t>
            </a:r>
            <a:endParaRPr b="0" lang="es-E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482040" y="1695960"/>
            <a:ext cx="8520120" cy="2714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Cables de conexión.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Buzzer.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Sensor ultrasónico. 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60" name="Google Shape;245;p40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840" cy="366120"/>
          </a:xfrm>
          <a:prstGeom prst="rect">
            <a:avLst/>
          </a:prstGeom>
          <a:ln>
            <a:noFill/>
          </a:ln>
        </p:spPr>
      </p:pic>
      <p:pic>
        <p:nvPicPr>
          <p:cNvPr id="361" name="Google Shape;246;p40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10200" cy="2108880"/>
          </a:xfrm>
          <a:prstGeom prst="rect">
            <a:avLst/>
          </a:prstGeom>
          <a:ln>
            <a:noFill/>
          </a:ln>
        </p:spPr>
      </p:pic>
      <p:pic>
        <p:nvPicPr>
          <p:cNvPr id="362" name="Google Shape;247;p40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1120" cy="856800"/>
          </a:xfrm>
          <a:prstGeom prst="rect">
            <a:avLst/>
          </a:prstGeom>
          <a:ln>
            <a:noFill/>
          </a:ln>
        </p:spPr>
      </p:pic>
      <p:pic>
        <p:nvPicPr>
          <p:cNvPr id="363" name="Google Shape;248;p40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7560" cy="1590480"/>
          </a:xfrm>
          <a:prstGeom prst="rect">
            <a:avLst/>
          </a:prstGeom>
          <a:ln>
            <a:noFill/>
          </a:ln>
        </p:spPr>
      </p:pic>
      <p:pic>
        <p:nvPicPr>
          <p:cNvPr id="364" name="Google Shape;249;p40" descr=""/>
          <p:cNvPicPr/>
          <p:nvPr/>
        </p:nvPicPr>
        <p:blipFill>
          <a:blip r:embed="rId5"/>
          <a:stretch/>
        </p:blipFill>
        <p:spPr>
          <a:xfrm>
            <a:off x="5212080" y="1372320"/>
            <a:ext cx="1992240" cy="1660320"/>
          </a:xfrm>
          <a:prstGeom prst="rect">
            <a:avLst/>
          </a:prstGeom>
          <a:ln>
            <a:noFill/>
          </a:ln>
        </p:spPr>
      </p:pic>
      <p:pic>
        <p:nvPicPr>
          <p:cNvPr id="365" name="Google Shape;250;p40" descr=""/>
          <p:cNvPicPr/>
          <p:nvPr/>
        </p:nvPicPr>
        <p:blipFill>
          <a:blip r:embed="rId6"/>
          <a:stretch/>
        </p:blipFill>
        <p:spPr>
          <a:xfrm>
            <a:off x="5342040" y="2948040"/>
            <a:ext cx="1625760" cy="1130760"/>
          </a:xfrm>
          <a:prstGeom prst="rect">
            <a:avLst/>
          </a:prstGeom>
          <a:ln>
            <a:noFill/>
          </a:ln>
        </p:spPr>
      </p:pic>
      <p:pic>
        <p:nvPicPr>
          <p:cNvPr id="366" name="Google Shape;251;p40" descr=""/>
          <p:cNvPicPr/>
          <p:nvPr/>
        </p:nvPicPr>
        <p:blipFill>
          <a:blip r:embed="rId7"/>
          <a:stretch/>
        </p:blipFill>
        <p:spPr>
          <a:xfrm>
            <a:off x="2950200" y="3439080"/>
            <a:ext cx="1131120" cy="94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 b="0" lang="es-ES" sz="3200" spc="-1" strike="noStrike">
              <a:latin typeface="Arial"/>
            </a:endParaRPr>
          </a:p>
        </p:txBody>
      </p:sp>
      <p:pic>
        <p:nvPicPr>
          <p:cNvPr id="369" name="Google Shape;258;p41" descr=""/>
          <p:cNvPicPr/>
          <p:nvPr/>
        </p:nvPicPr>
        <p:blipFill>
          <a:blip r:embed="rId1"/>
          <a:stretch/>
        </p:blipFill>
        <p:spPr>
          <a:xfrm>
            <a:off x="1337040" y="0"/>
            <a:ext cx="646956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432000" y="432000"/>
            <a:ext cx="8520120" cy="21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Información de contacto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Daniel Amador Salas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hlinkClick r:id="rId1"/>
              </a:rPr>
              <a:t>jdamadorsalas@gmail.com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GitHub: github.com/jdamador 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Pablo Brenes Alfaro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Andrey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Computrónica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Facebook: computrónica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762120" y="1189080"/>
            <a:ext cx="76197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Historia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762120" y="2252880"/>
            <a:ext cx="7619760" cy="2334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¿Cómo se creó Arduino?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¿Qué es Arduino?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107;p22" descr=""/>
          <p:cNvPicPr/>
          <p:nvPr/>
        </p:nvPicPr>
        <p:blipFill>
          <a:blip r:embed="rId1"/>
          <a:srcRect l="8031" t="0" r="8031" b="0"/>
          <a:stretch/>
        </p:blipFill>
        <p:spPr>
          <a:xfrm>
            <a:off x="3387960" y="0"/>
            <a:ext cx="5755680" cy="5143320"/>
          </a:xfrm>
          <a:prstGeom prst="rect">
            <a:avLst/>
          </a:prstGeom>
          <a:ln>
            <a:noFill/>
          </a:ln>
        </p:spPr>
      </p:pic>
      <p:sp>
        <p:nvSpPr>
          <p:cNvPr id="295" name="TextShape 1"/>
          <p:cNvSpPr txBox="1"/>
          <p:nvPr/>
        </p:nvSpPr>
        <p:spPr>
          <a:xfrm>
            <a:off x="323280" y="772920"/>
            <a:ext cx="2703960" cy="3139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latin typeface="Arial"/>
                <a:ea typeface="Arial"/>
              </a:rPr>
              <a:t>Historia: creación de Arduino.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762120" y="1189080"/>
            <a:ext cx="76197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Conceptos Básicos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762120" y="2252880"/>
            <a:ext cx="7619760" cy="2334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¿Qué es un microcontrolador?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Entradas y Salidas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Arduino Uno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762120" y="1189080"/>
            <a:ext cx="76197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¿Qué es un microcontrolador?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3275640" y="2252880"/>
            <a:ext cx="5105880" cy="2334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Es un circuito integrado programable capaz de realizar operaciones matemáticas a gran velocidad.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Google Shape;121;p24" descr=""/>
          <p:cNvPicPr/>
          <p:nvPr/>
        </p:nvPicPr>
        <p:blipFill>
          <a:blip r:embed="rId1"/>
          <a:stretch/>
        </p:blipFill>
        <p:spPr>
          <a:xfrm>
            <a:off x="1010520" y="2252880"/>
            <a:ext cx="2019600" cy="201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762120" y="1189080"/>
            <a:ext cx="76197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Entradas/Salidas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675000" y="2711520"/>
            <a:ext cx="2035440" cy="5677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Entrada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3367080" y="2711520"/>
            <a:ext cx="2035440" cy="5677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Microcontrolador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6059160" y="2711520"/>
            <a:ext cx="2035440" cy="5677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ES" sz="3000" spc="-1" strike="noStrike">
                <a:solidFill>
                  <a:srgbClr val="000000"/>
                </a:solidFill>
                <a:latin typeface="Arial"/>
                <a:ea typeface="Arial"/>
              </a:rPr>
              <a:t>Salida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305" name="CustomShape 5"/>
          <p:cNvSpPr/>
          <p:nvPr/>
        </p:nvSpPr>
        <p:spPr>
          <a:xfrm>
            <a:off x="2710800" y="2893680"/>
            <a:ext cx="64512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6"/>
          <p:cNvSpPr/>
          <p:nvPr/>
        </p:nvSpPr>
        <p:spPr>
          <a:xfrm>
            <a:off x="5402880" y="2845440"/>
            <a:ext cx="645120" cy="29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762120" y="1189080"/>
            <a:ext cx="76197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Entradas/Salidas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762120" y="2252880"/>
            <a:ext cx="7619760" cy="2334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Señales digitales: 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toman valores entre 0 y 1 </a:t>
            </a:r>
            <a:r>
              <a:rPr b="0" lang="es-ES" sz="2000" spc="-1" strike="noStrike">
                <a:solidFill>
                  <a:srgbClr val="666666"/>
                </a:solidFill>
                <a:latin typeface="Arial"/>
                <a:ea typeface="Arial"/>
              </a:rPr>
              <a:t>/ apagado o encendido / 0v o 5v.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Señales Analógicas: 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toman valores infinitos </a:t>
            </a:r>
            <a:r>
              <a:rPr b="0" lang="es-ES" sz="2000" spc="-1" strike="noStrike">
                <a:solidFill>
                  <a:srgbClr val="666666"/>
                </a:solidFill>
                <a:latin typeface="Arial"/>
                <a:ea typeface="Arial"/>
              </a:rPr>
              <a:t>entre su valor mínimo y su valor máximo.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2069280" y="181800"/>
            <a:ext cx="47779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Placa Arduino Uno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Google Shape;143;p27" descr=""/>
          <p:cNvPicPr/>
          <p:nvPr/>
        </p:nvPicPr>
        <p:blipFill>
          <a:blip r:embed="rId1"/>
          <a:stretch/>
        </p:blipFill>
        <p:spPr>
          <a:xfrm>
            <a:off x="835920" y="1138320"/>
            <a:ext cx="7983720" cy="400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2018-07-31T22:39:46Z</dcterms:modified>
  <cp:revision>1</cp:revision>
  <dc:subject/>
  <dc:title/>
</cp:coreProperties>
</file>